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75" r:id="rId5"/>
    <p:sldId id="276" r:id="rId6"/>
    <p:sldId id="278" r:id="rId7"/>
    <p:sldId id="279" r:id="rId8"/>
  </p:sldIdLst>
  <p:sldSz cx="9144000" cy="5143500" type="screen16x9"/>
  <p:notesSz cx="6858000" cy="9144000"/>
  <p:embeddedFontLst>
    <p:embeddedFont>
      <p:font typeface="Lato" panose="020F0502020204030203" pitchFamily="34" charset="0"/>
      <p:regular r:id="rId10"/>
      <p:bold r:id="rId11"/>
      <p:italic r:id="rId12"/>
      <p:boldItalic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Raleway" pitchFamily="2" charset="77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stdriven.io/blog/fastapi-machine-learnin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links.com/create-and-deploy-fastapi-app-to-heroku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b9a5a7ab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b9a5a7ab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b9a5a7ab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b9a5a7ab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b9a5a7abe_0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b9a5a7abe_0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b9a5a7abe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b9a5a7abe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155CC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Création de l'API avec FastAPI</a:t>
            </a: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: 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Roboto Light"/>
              <a:buChar char="●"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L'API reçoit les données clients directement (on ne stocke pas les infos clients)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Roboto Light"/>
              <a:buChar char="●"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Faire la prédiction avec le meilleur modèle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Roboto Light"/>
              <a:buChar char="●"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Faire un test avec request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155CC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Déployer l'API sur heroku</a:t>
            </a:r>
            <a:endParaRPr sz="1150">
              <a:solidFill>
                <a:srgbClr val="1155C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Roboto Light"/>
              <a:buChar char="●"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Faire un test avec curl ou request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Tableau de bord avec Streamlit: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Roboto Light"/>
              <a:buChar char="●"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Page parcours de la base de données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Roboto Light"/>
              <a:buChar char="●"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Page prédiction (score avec jauge + interprétabilité shap)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Roboto Light"/>
              <a:buChar char="●"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Connexion avec l'API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Roboto Light"/>
              <a:buChar char="●"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Page comparaison du client aux deux autres catégories cibles (ex kdeplot age avec coloration target)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016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D1C1D"/>
              </a:buClr>
              <a:buSzPts val="1150"/>
              <a:buFont typeface="Roboto Light"/>
              <a:buChar char="●"/>
            </a:pPr>
            <a:r>
              <a:rPr lang="en" sz="1150">
                <a:solidFill>
                  <a:srgbClr val="1D1C1D"/>
                </a:solidFill>
                <a:latin typeface="Roboto Light"/>
                <a:ea typeface="Roboto Light"/>
                <a:cs typeface="Roboto Light"/>
                <a:sym typeface="Roboto Light"/>
              </a:rPr>
              <a:t>Déployer le tableau sur Heroku</a:t>
            </a:r>
            <a:endParaRPr sz="1150">
              <a:solidFill>
                <a:srgbClr val="1D1C1D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279400" marR="660400" lvl="0" indent="0" algn="l" rtl="0">
              <a:lnSpc>
                <a:spcPct val="115000"/>
              </a:lnSpc>
              <a:spcBef>
                <a:spcPts val="6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83">
              <a:solidFill>
                <a:srgbClr val="21212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94a5eaaf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94a5eaaf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94a5eaafd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94a5eaafd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11" Type="http://schemas.openxmlformats.org/officeDocument/2006/relationships/hyperlink" Target="https://ocr-p7-api.herokuapp.com/" TargetMode="External"/><Relationship Id="rId5" Type="http://schemas.openxmlformats.org/officeDocument/2006/relationships/image" Target="../media/image7.png"/><Relationship Id="rId10" Type="http://schemas.openxmlformats.org/officeDocument/2006/relationships/hyperlink" Target="https://github.com/mitraddgr/OCR_P7" TargetMode="External"/><Relationship Id="rId4" Type="http://schemas.openxmlformats.org/officeDocument/2006/relationships/hyperlink" Target="https://ocr-p7-dashboard.herokuapp.com/" TargetMode="Externa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/>
        </p:nvSpPr>
        <p:spPr>
          <a:xfrm>
            <a:off x="5743925" y="4153875"/>
            <a:ext cx="31035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Mitra DADGAR - Data Scientist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Openclassroom</a:t>
            </a:r>
            <a:r>
              <a:rPr lang="en" b="1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latin typeface="Open Sans"/>
                <a:ea typeface="Open Sans"/>
                <a:cs typeface="Open Sans"/>
                <a:sym typeface="Open Sans"/>
              </a:rPr>
              <a:t>Novembre 2022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/>
          </p:nvPr>
        </p:nvSpPr>
        <p:spPr>
          <a:xfrm>
            <a:off x="997375" y="2190750"/>
            <a:ext cx="7136700" cy="688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55" i="1">
                <a:solidFill>
                  <a:srgbClr val="FFFFFE"/>
                </a:solidFill>
                <a:latin typeface="Arial"/>
                <a:ea typeface="Arial"/>
                <a:cs typeface="Arial"/>
                <a:sym typeface="Arial"/>
              </a:rPr>
              <a:t>P7: Implémentez un modèle de scoring</a:t>
            </a:r>
            <a:endParaRPr sz="4955" i="1">
              <a:solidFill>
                <a:srgbClr val="FFFFFE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/>
        </p:nvSpPr>
        <p:spPr>
          <a:xfrm>
            <a:off x="3293725" y="282000"/>
            <a:ext cx="2290200" cy="6465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latin typeface="Lato"/>
                <a:ea typeface="Lato"/>
                <a:cs typeface="Lato"/>
                <a:sym typeface="Lato"/>
              </a:rPr>
              <a:t>Sommaire</a:t>
            </a:r>
            <a:endParaRPr sz="3000"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p14"/>
          <p:cNvSpPr/>
          <p:nvPr/>
        </p:nvSpPr>
        <p:spPr>
          <a:xfrm>
            <a:off x="2803050" y="1273325"/>
            <a:ext cx="3537900" cy="363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4"/>
          <p:cNvSpPr/>
          <p:nvPr/>
        </p:nvSpPr>
        <p:spPr>
          <a:xfrm>
            <a:off x="3044450" y="1531825"/>
            <a:ext cx="416700" cy="400200"/>
          </a:xfrm>
          <a:prstGeom prst="diamond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4"/>
          <p:cNvSpPr txBox="1"/>
          <p:nvPr/>
        </p:nvSpPr>
        <p:spPr>
          <a:xfrm>
            <a:off x="3102825" y="1492675"/>
            <a:ext cx="2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3044450" y="2065225"/>
            <a:ext cx="416700" cy="400200"/>
          </a:xfrm>
          <a:prstGeom prst="diamond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3044450" y="2513167"/>
            <a:ext cx="416700" cy="400200"/>
          </a:xfrm>
          <a:prstGeom prst="diamond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/>
          <p:nvPr/>
        </p:nvSpPr>
        <p:spPr>
          <a:xfrm>
            <a:off x="3044450" y="3970225"/>
            <a:ext cx="416700" cy="400200"/>
          </a:xfrm>
          <a:prstGeom prst="diamond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/>
          <p:nvPr/>
        </p:nvSpPr>
        <p:spPr>
          <a:xfrm>
            <a:off x="3044450" y="3055825"/>
            <a:ext cx="416700" cy="400200"/>
          </a:xfrm>
          <a:prstGeom prst="diamond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3044450" y="3513025"/>
            <a:ext cx="416700" cy="400200"/>
          </a:xfrm>
          <a:prstGeom prst="diamond">
            <a:avLst/>
          </a:prstGeom>
          <a:solidFill>
            <a:srgbClr val="F1C23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3112100" y="2078050"/>
            <a:ext cx="28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3112800" y="2478992"/>
            <a:ext cx="2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086275" y="3076475"/>
            <a:ext cx="3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3102825" y="3487400"/>
            <a:ext cx="3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4"/>
          <p:cNvSpPr txBox="1"/>
          <p:nvPr/>
        </p:nvSpPr>
        <p:spPr>
          <a:xfrm>
            <a:off x="3112100" y="3949583"/>
            <a:ext cx="22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3615575" y="2027500"/>
            <a:ext cx="229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Présentation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7" name="Google Shape;107;p14"/>
          <p:cNvSpPr txBox="1"/>
          <p:nvPr/>
        </p:nvSpPr>
        <p:spPr>
          <a:xfrm>
            <a:off x="2931950" y="2507600"/>
            <a:ext cx="311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        Analyse exploratoire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3654050" y="3026625"/>
            <a:ext cx="25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Modélisation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3710300" y="3464600"/>
            <a:ext cx="2629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Dashboard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3677550" y="3958850"/>
            <a:ext cx="237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Conclusion et amélioration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4"/>
          <p:cNvSpPr txBox="1"/>
          <p:nvPr/>
        </p:nvSpPr>
        <p:spPr>
          <a:xfrm>
            <a:off x="3566450" y="1479850"/>
            <a:ext cx="244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Objectifs - Problématique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272250" y="927700"/>
            <a:ext cx="1190400" cy="4959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>
                <a:solidFill>
                  <a:srgbClr val="FFFFFE"/>
                </a:solidFill>
              </a:rPr>
              <a:t>Contexte</a:t>
            </a:r>
            <a:r>
              <a:rPr lang="en"/>
              <a:t>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4275" y="1660075"/>
            <a:ext cx="1806026" cy="16987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658025" y="1546800"/>
            <a:ext cx="492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96050" y="2320175"/>
            <a:ext cx="1258800" cy="4824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 b="1">
                <a:solidFill>
                  <a:srgbClr val="FFFFFE"/>
                </a:solidFill>
                <a:latin typeface="Raleway"/>
                <a:ea typeface="Raleway"/>
                <a:cs typeface="Raleway"/>
                <a:sym typeface="Raleway"/>
              </a:rPr>
              <a:t>Objectifs</a:t>
            </a:r>
            <a:endParaRPr sz="1933" b="1">
              <a:solidFill>
                <a:srgbClr val="FFFFF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272250" y="3920375"/>
            <a:ext cx="1071000" cy="4824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33" b="1">
                <a:solidFill>
                  <a:srgbClr val="FFFFFE"/>
                </a:solidFill>
                <a:latin typeface="Raleway"/>
                <a:ea typeface="Raleway"/>
                <a:cs typeface="Raleway"/>
                <a:sym typeface="Raleway"/>
              </a:rPr>
              <a:t>Mission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1563775" y="856450"/>
            <a:ext cx="5247300" cy="73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71A38"/>
                </a:solidFill>
                <a:highlight>
                  <a:srgbClr val="FFFFFF"/>
                </a:highlight>
              </a:rPr>
              <a:t>Data Scientist au sein d'une société financière, nommée "Prêt à dépenser", qui propose des crédits à la consommation pour des personnes ayant peu ou pas du tout d'historique de prêt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1563775" y="1923250"/>
            <a:ext cx="5247300" cy="1293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ts val="1200"/>
              <a:buChar char="●"/>
            </a:pPr>
            <a:r>
              <a:rPr lang="en" sz="1200" b="1">
                <a:solidFill>
                  <a:srgbClr val="271A38"/>
                </a:solidFill>
                <a:highlight>
                  <a:srgbClr val="FFFFFF"/>
                </a:highlight>
              </a:rPr>
              <a:t>Étayer la décision d’accorder ou non un prêt à un client potentiel.</a:t>
            </a:r>
            <a:endParaRPr sz="1200" b="1">
              <a:solidFill>
                <a:srgbClr val="271A3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ts val="1200"/>
              <a:buChar char="●"/>
            </a:pPr>
            <a:r>
              <a:rPr lang="en" sz="1200" b="1">
                <a:solidFill>
                  <a:srgbClr val="271A38"/>
                </a:solidFill>
                <a:highlight>
                  <a:srgbClr val="FFFFFF"/>
                </a:highlight>
              </a:rPr>
              <a:t>Expliquer de façon la plus transparente possible les décisions d’octroi de crédit. </a:t>
            </a:r>
            <a:endParaRPr sz="1200" b="1">
              <a:solidFill>
                <a:srgbClr val="271A3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ts val="1200"/>
              <a:buChar char="●"/>
            </a:pPr>
            <a:r>
              <a:rPr lang="en" sz="1200" b="1">
                <a:solidFill>
                  <a:srgbClr val="271A38"/>
                </a:solidFill>
                <a:highlight>
                  <a:srgbClr val="FFFFFF"/>
                </a:highlight>
              </a:rPr>
              <a:t>Permettre aux clients de disposer de leurs données personnelles et de les explorer facilement</a:t>
            </a:r>
            <a:r>
              <a:rPr lang="en" sz="1200">
                <a:solidFill>
                  <a:schemeClr val="dk2"/>
                </a:solidFill>
                <a:highlight>
                  <a:srgbClr val="FFFFFF"/>
                </a:highlight>
              </a:rPr>
              <a:t>.</a:t>
            </a:r>
            <a:endParaRPr sz="12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1563775" y="3828250"/>
            <a:ext cx="5247300" cy="738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ts val="1200"/>
              <a:buChar char="●"/>
            </a:pPr>
            <a:r>
              <a:rPr lang="en" sz="1200" b="1">
                <a:solidFill>
                  <a:srgbClr val="271A38"/>
                </a:solidFill>
                <a:highlight>
                  <a:srgbClr val="FFFFFF"/>
                </a:highlight>
              </a:rPr>
              <a:t>Développer d’un modèle “scoring crédit” pour calculer la probabilité qu’un client rembourse son crédit</a:t>
            </a:r>
            <a:endParaRPr sz="1200" b="1">
              <a:solidFill>
                <a:srgbClr val="271A38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271A38"/>
              </a:buClr>
              <a:buSzPts val="1200"/>
              <a:buChar char="●"/>
            </a:pPr>
            <a:r>
              <a:rPr lang="en" sz="1200" b="1">
                <a:solidFill>
                  <a:srgbClr val="271A38"/>
                </a:solidFill>
                <a:highlight>
                  <a:srgbClr val="FFFFFF"/>
                </a:highlight>
              </a:rPr>
              <a:t>Développer un dashboard interactif</a:t>
            </a:r>
            <a:r>
              <a:rPr lang="en" sz="1200">
                <a:solidFill>
                  <a:srgbClr val="271A38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/>
        </p:nvSpPr>
        <p:spPr>
          <a:xfrm>
            <a:off x="273450" y="384600"/>
            <a:ext cx="4554900" cy="554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5: Présentation du Dashboard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/>
        </p:nvSpPr>
        <p:spPr>
          <a:xfrm>
            <a:off x="299100" y="384575"/>
            <a:ext cx="3435300" cy="4617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Architecture de l'application</a:t>
            </a:r>
            <a:endParaRPr sz="800"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00" y="2501775"/>
            <a:ext cx="809050" cy="112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 txBox="1"/>
          <p:nvPr/>
        </p:nvSpPr>
        <p:spPr>
          <a:xfrm>
            <a:off x="2216200" y="1316775"/>
            <a:ext cx="2140800" cy="12006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API 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●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 FastAPI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33"/>
          <p:cNvSpPr txBox="1"/>
          <p:nvPr/>
        </p:nvSpPr>
        <p:spPr>
          <a:xfrm>
            <a:off x="2177475" y="3435700"/>
            <a:ext cx="2245800" cy="13236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Dashboard 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 Streamlit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u="sng">
                <a:solidFill>
                  <a:schemeClr val="hlink"/>
                </a:solidFill>
                <a:hlinkClick r:id="rId4"/>
              </a:rPr>
              <a:t>https://ocr-p7-dashboard.herokuapp.com/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300" y="1852650"/>
            <a:ext cx="811010" cy="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4000" y="3970350"/>
            <a:ext cx="893786" cy="4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 txBox="1"/>
          <p:nvPr/>
        </p:nvSpPr>
        <p:spPr>
          <a:xfrm>
            <a:off x="5497975" y="1712100"/>
            <a:ext cx="1946100" cy="21858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Mise en ligne 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 Heroku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Versioning: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200" b="1">
                <a:latin typeface="Lato"/>
                <a:ea typeface="Lato"/>
                <a:cs typeface="Lato"/>
                <a:sym typeface="Lato"/>
              </a:rPr>
              <a:t>GitLab et Github</a:t>
            </a: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4300" y="2264850"/>
            <a:ext cx="1002525" cy="34528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3"/>
          <p:cNvSpPr/>
          <p:nvPr/>
        </p:nvSpPr>
        <p:spPr>
          <a:xfrm rot="-2157922">
            <a:off x="1109987" y="2217966"/>
            <a:ext cx="1182027" cy="46181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3"/>
          <p:cNvSpPr/>
          <p:nvPr/>
        </p:nvSpPr>
        <p:spPr>
          <a:xfrm rot="1936228">
            <a:off x="1049055" y="3430111"/>
            <a:ext cx="1182207" cy="4619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3"/>
          <p:cNvSpPr/>
          <p:nvPr/>
        </p:nvSpPr>
        <p:spPr>
          <a:xfrm>
            <a:off x="2893475" y="2578875"/>
            <a:ext cx="521400" cy="856800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4423150" y="2886350"/>
            <a:ext cx="965700" cy="37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9300" y="3439000"/>
            <a:ext cx="747000" cy="3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2800" y="3450050"/>
            <a:ext cx="690550" cy="34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/>
          <p:nvPr/>
        </p:nvSpPr>
        <p:spPr>
          <a:xfrm>
            <a:off x="5614950" y="3050050"/>
            <a:ext cx="1915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u="sng">
                <a:solidFill>
                  <a:schemeClr val="hlink"/>
                </a:solidFill>
                <a:hlinkClick r:id="rId10"/>
              </a:rPr>
              <a:t>https://github.com/mitraddgr/</a:t>
            </a:r>
            <a:endParaRPr sz="1000"/>
          </a:p>
        </p:txBody>
      </p:sp>
      <p:sp>
        <p:nvSpPr>
          <p:cNvPr id="305" name="Google Shape;305;p33"/>
          <p:cNvSpPr txBox="1"/>
          <p:nvPr/>
        </p:nvSpPr>
        <p:spPr>
          <a:xfrm>
            <a:off x="2248950" y="2174925"/>
            <a:ext cx="214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u="sng">
                <a:solidFill>
                  <a:schemeClr val="hlink"/>
                </a:solidFill>
                <a:hlinkClick r:id="rId11"/>
              </a:rPr>
              <a:t>https://ocr-p7-api.herokuapp.com/</a:t>
            </a:r>
            <a:endParaRPr sz="900" b="1"/>
          </a:p>
        </p:txBody>
      </p:sp>
      <p:pic>
        <p:nvPicPr>
          <p:cNvPr id="306" name="Google Shape;306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19725" y="90450"/>
            <a:ext cx="2568499" cy="151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/>
        </p:nvSpPr>
        <p:spPr>
          <a:xfrm>
            <a:off x="282125" y="144675"/>
            <a:ext cx="2835900" cy="554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Présentation</a:t>
            </a: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du API</a:t>
            </a:r>
            <a:endParaRPr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1C6F04C-751D-F512-FA39-0DA030E59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" y="786982"/>
            <a:ext cx="7522369" cy="400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/>
        </p:nvSpPr>
        <p:spPr>
          <a:xfrm>
            <a:off x="282125" y="101275"/>
            <a:ext cx="4998900" cy="554100"/>
          </a:xfrm>
          <a:prstGeom prst="rect">
            <a:avLst/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Présentation</a:t>
            </a: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du Dashboard</a:t>
            </a:r>
            <a:endParaRPr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5E1C5FC-60A1-4704-DF64-BC7510322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2" y="848528"/>
            <a:ext cx="7900987" cy="393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284</Words>
  <Application>Microsoft Macintosh PowerPoint</Application>
  <PresentationFormat>Affichage à l'écran (16:9)</PresentationFormat>
  <Paragraphs>63</Paragraphs>
  <Slides>7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Arial</vt:lpstr>
      <vt:lpstr>Open Sans</vt:lpstr>
      <vt:lpstr>Lato</vt:lpstr>
      <vt:lpstr>Raleway</vt:lpstr>
      <vt:lpstr>Roboto Light</vt:lpstr>
      <vt:lpstr>Streamline</vt:lpstr>
      <vt:lpstr>P7: Implémentez un modèle de scoring</vt:lpstr>
      <vt:lpstr>Présentation PowerPoint</vt:lpstr>
      <vt:lpstr>Contexte:  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P7: Implémentez un modèle de scoring</dc:title>
  <cp:lastModifiedBy>Microsoft Office User</cp:lastModifiedBy>
  <cp:revision>1</cp:revision>
  <dcterms:modified xsi:type="dcterms:W3CDTF">2023-12-06T14:15:50Z</dcterms:modified>
</cp:coreProperties>
</file>